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62" r:id="rId5"/>
    <p:sldId id="260" r:id="rId6"/>
    <p:sldId id="259" r:id="rId7"/>
    <p:sldId id="258" r:id="rId8"/>
    <p:sldId id="265" r:id="rId9"/>
    <p:sldId id="261" r:id="rId10"/>
  </p:sldIdLst>
  <p:sldSz cx="9144000" cy="6858000" type="screen4x3"/>
  <p:notesSz cx="6858000" cy="9144000"/>
  <p:embeddedFontLst>
    <p:embeddedFont>
      <p:font typeface="Arial Black" pitchFamily="34" charset="0"/>
      <p:bold r:id="rId12"/>
    </p:embeddedFont>
    <p:embeddedFont>
      <p:font typeface="Calibri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EBCFA5F-5C4A-4092-B544-F2AAE2FFA17C}">
          <p14:sldIdLst>
            <p14:sldId id="256"/>
            <p14:sldId id="257"/>
            <p14:sldId id="264"/>
            <p14:sldId id="262"/>
            <p14:sldId id="260"/>
            <p14:sldId id="259"/>
            <p14:sldId id="258"/>
            <p14:sldId id="265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516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8EFAF-316A-4D7D-84AA-93C152C33705}" type="datetimeFigureOut">
              <a:rPr lang="en-AU" smtClean="0"/>
              <a:t>26/09/2011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4C1F48-7943-4AE2-B08A-AA3C7209A46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3701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GB" smtClean="0"/>
              <a:t>Sitecore Content Management Solutions</a:t>
            </a:r>
          </a:p>
        </p:txBody>
      </p:sp>
      <p:sp>
        <p:nvSpPr>
          <p:cNvPr id="29699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GB" smtClean="0">
                <a:solidFill>
                  <a:srgbClr val="000000"/>
                </a:solidFill>
              </a:rPr>
              <a:t>Sitecore is a trademark of Sitecore A/S. All other brand and product names are the property of their respective holders. Copyright © 2001-2003 Sitecore A/S. All Rights Reserved.” </a:t>
            </a:r>
          </a:p>
        </p:txBody>
      </p:sp>
      <p:sp>
        <p:nvSpPr>
          <p:cNvPr id="2970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GB" smtClean="0"/>
              <a:t>Page </a:t>
            </a:r>
            <a:fld id="{4B6380F2-8927-4A7B-8C26-91E635C88648}" type="slidenum">
              <a:rPr lang="en-GB" smtClean="0"/>
              <a:pPr eaLnBrk="1" hangingPunct="1"/>
              <a:t>6</a:t>
            </a:fld>
            <a:endParaRPr lang="en-GB" smtClean="0"/>
          </a:p>
        </p:txBody>
      </p:sp>
      <p:sp>
        <p:nvSpPr>
          <p:cNvPr id="297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311275" y="539750"/>
            <a:ext cx="4217988" cy="3165475"/>
          </a:xfrm>
          <a:ln/>
        </p:spPr>
      </p:sp>
      <p:sp>
        <p:nvSpPr>
          <p:cNvPr id="2970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41550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7258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188" y="765175"/>
            <a:ext cx="6840537" cy="576263"/>
          </a:xfrm>
          <a:prstGeom prst="rect">
            <a:avLst/>
          </a:prstGeom>
        </p:spPr>
        <p:txBody>
          <a:bodyPr/>
          <a:lstStyle>
            <a:lvl1pPr>
              <a:defRPr kern="1200" spc="-150" baseline="0">
                <a:latin typeface="Arial Black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188" y="1412875"/>
            <a:ext cx="7921625" cy="4537075"/>
          </a:xfrm>
          <a:prstGeom prst="rect">
            <a:avLst/>
          </a:prstGeom>
        </p:spPr>
        <p:txBody>
          <a:bodyPr/>
          <a:lstStyle>
            <a:lvl1pPr>
              <a:buFont typeface="Wingdings" pitchFamily="2" charset="2"/>
              <a:buChar char="§"/>
              <a:defRPr sz="2400" kern="700" spc="-130" baseline="0">
                <a:latin typeface="Arial" pitchFamily="34" charset="0"/>
                <a:cs typeface="Arial" pitchFamily="34" charset="0"/>
              </a:defRPr>
            </a:lvl1pPr>
            <a:lvl2pPr>
              <a:buFont typeface="Wingdings" pitchFamily="2" charset="2"/>
              <a:buChar char="§"/>
              <a:defRPr sz="2000" kern="700" spc="-130" baseline="0">
                <a:latin typeface="Arial" pitchFamily="34" charset="0"/>
                <a:cs typeface="Arial" pitchFamily="34" charset="0"/>
              </a:defRPr>
            </a:lvl2pPr>
            <a:lvl3pPr>
              <a:buFont typeface="Wingdings" pitchFamily="2" charset="2"/>
              <a:buChar char="§"/>
              <a:defRPr kern="700" spc="-130" baseline="0">
                <a:latin typeface="Arial" pitchFamily="34" charset="0"/>
                <a:cs typeface="Arial" pitchFamily="34" charset="0"/>
              </a:defRPr>
            </a:lvl3pPr>
            <a:lvl4pPr>
              <a:buFont typeface="Wingdings" pitchFamily="2" charset="2"/>
              <a:buChar char="§"/>
              <a:defRPr kern="700" spc="-130" baseline="0">
                <a:latin typeface="Arial" pitchFamily="34" charset="0"/>
                <a:cs typeface="Arial" pitchFamily="34" charset="0"/>
              </a:defRPr>
            </a:lvl4pPr>
            <a:lvl5pPr>
              <a:buFont typeface="Wingdings" pitchFamily="2" charset="2"/>
              <a:buChar char="§"/>
              <a:defRPr kern="700" spc="-130" baseline="0"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559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9813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Meta Bold" pitchFamily="2" charset="0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spcBef>
          <a:spcPct val="20000"/>
        </a:spcBef>
        <a:buFont typeface="Arial" pitchFamily="34" charset="0"/>
        <a:buNone/>
        <a:defRPr sz="3600" kern="1200">
          <a:solidFill>
            <a:schemeClr val="bg1"/>
          </a:solidFill>
          <a:latin typeface="Meta Bold Caps" pitchFamily="2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Sales Success with </a:t>
            </a:r>
            <a:r>
              <a:rPr lang="en-US" b="1" dirty="0" err="1" smtClean="0">
                <a:latin typeface="Arial" pitchFamily="34" charset="0"/>
                <a:cs typeface="Arial" pitchFamily="34" charset="0"/>
              </a:rPr>
              <a:t>Sitecore</a:t>
            </a:r>
            <a:endParaRPr lang="en-AU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idx="4294967295"/>
          </p:nvPr>
        </p:nvSpPr>
        <p:spPr>
          <a:xfrm>
            <a:off x="457200" y="1600201"/>
            <a:ext cx="8229600" cy="6046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algn="ctr">
              <a:defRPr sz="3200">
                <a:solidFill>
                  <a:schemeClr val="bg1"/>
                </a:solidFill>
                <a:latin typeface="Meta Bold Caps" pitchFamily="2" charset="0"/>
              </a:defRPr>
            </a:lvl1pPr>
          </a:lstStyle>
          <a:p>
            <a:pPr lvl="0"/>
            <a:r>
              <a:rPr lang="en-AU" b="1" dirty="0" smtClean="0">
                <a:latin typeface="Arial" pitchFamily="34" charset="0"/>
                <a:cs typeface="Arial" pitchFamily="34" charset="0"/>
              </a:rPr>
              <a:t>Greg Baxter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67544" y="2492896"/>
            <a:ext cx="82089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AU" sz="28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Product Evangelist</a:t>
            </a:r>
          </a:p>
          <a:p>
            <a:pPr lvl="0" algn="ctr"/>
            <a:r>
              <a:rPr lang="en-AU" sz="28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Sitecore Australia</a:t>
            </a:r>
          </a:p>
          <a:p>
            <a:pPr lvl="0" algn="ctr"/>
            <a:r>
              <a:rPr lang="en-AU" sz="28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grb@sitecore.net</a:t>
            </a:r>
          </a:p>
          <a:p>
            <a:pPr algn="ctr"/>
            <a:endParaRPr lang="en-AU" sz="28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375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Content Page</a:t>
            </a:r>
            <a:endParaRPr lang="en-AU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4294967295"/>
          </p:nvPr>
        </p:nvSpPr>
        <p:spPr>
          <a:xfrm>
            <a:off x="457200" y="1196753"/>
            <a:ext cx="8229600" cy="3744416"/>
          </a:xfrm>
          <a:prstGeom prst="rect">
            <a:avLst/>
          </a:prstGeom>
        </p:spPr>
        <p:txBody>
          <a:bodyPr/>
          <a:lstStyle>
            <a:lvl2pPr>
              <a:defRPr>
                <a:solidFill>
                  <a:schemeClr val="bg1"/>
                </a:solidFill>
                <a:latin typeface="Meta Book" pitchFamily="2" charset="0"/>
              </a:defRPr>
            </a:lvl2pPr>
            <a:lvl3pPr>
              <a:defRPr>
                <a:solidFill>
                  <a:schemeClr val="bg1"/>
                </a:solidFill>
                <a:latin typeface="Meta Book" pitchFamily="2" charset="0"/>
              </a:defRPr>
            </a:lvl3pPr>
            <a:lvl4pPr>
              <a:defRPr>
                <a:solidFill>
                  <a:schemeClr val="bg1"/>
                </a:solidFill>
                <a:latin typeface="Meta Book" pitchFamily="2" charset="0"/>
              </a:defRPr>
            </a:lvl4pPr>
            <a:lvl5pPr>
              <a:defRPr>
                <a:solidFill>
                  <a:schemeClr val="bg1"/>
                </a:solidFill>
                <a:latin typeface="Meta Book" pitchFamily="2" charset="0"/>
              </a:defRPr>
            </a:lvl5pPr>
          </a:lstStyle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First level</a:t>
            </a:r>
          </a:p>
          <a:p>
            <a:pPr lvl="2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Second level</a:t>
            </a:r>
          </a:p>
          <a:p>
            <a:pPr lvl="3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Third level</a:t>
            </a:r>
          </a:p>
          <a:p>
            <a:pPr lvl="4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Fourth level</a:t>
            </a:r>
            <a:endParaRPr lang="en-AU" dirty="0" smtClean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lvl="0"/>
            <a:endParaRPr lang="en-US" dirty="0" smtClean="0"/>
          </a:p>
        </p:txBody>
      </p:sp>
      <p:pic>
        <p:nvPicPr>
          <p:cNvPr id="8" name="Picture 4" descr="C:\Users\grb\AppData\Local\Microsoft\Windows\Temporary Internet Files\Content.IE5\G7BLOTQC\iStock_000002059760XSmall[1]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83688" cy="61653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-38653" y="116632"/>
            <a:ext cx="9219165" cy="5539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AU" sz="6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selling</a:t>
            </a:r>
            <a:r>
              <a:rPr lang="en-AU" sz="5400" b="1" dirty="0" smtClean="0">
                <a:solidFill>
                  <a:schemeClr val="bg1"/>
                </a:solidFill>
              </a:rPr>
              <a:t> </a:t>
            </a:r>
            <a:r>
              <a:rPr lang="en-AU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the</a:t>
            </a:r>
            <a:r>
              <a:rPr lang="en-AU" sz="5400" b="1" dirty="0" smtClean="0">
                <a:solidFill>
                  <a:schemeClr val="bg1"/>
                </a:solidFill>
              </a:rPr>
              <a:t> </a:t>
            </a:r>
            <a:r>
              <a:rPr lang="en-AU" sz="8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dream</a:t>
            </a:r>
          </a:p>
          <a:p>
            <a:pPr algn="ctr" eaLnBrk="1" hangingPunct="1">
              <a:defRPr/>
            </a:pPr>
            <a:r>
              <a:rPr lang="en-AU" sz="7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creating</a:t>
            </a:r>
            <a:r>
              <a:rPr lang="en-AU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en-AU" sz="5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the </a:t>
            </a:r>
            <a:r>
              <a:rPr lang="en-AU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future</a:t>
            </a:r>
          </a:p>
          <a:p>
            <a:pPr algn="ctr" eaLnBrk="1" hangingPunct="1">
              <a:defRPr/>
            </a:pPr>
            <a:r>
              <a:rPr lang="en-AU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redefining </a:t>
            </a:r>
            <a:r>
              <a:rPr lang="en-AU" sz="4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what's</a:t>
            </a:r>
            <a:r>
              <a:rPr lang="en-AU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en-AU" sz="6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possible</a:t>
            </a:r>
          </a:p>
          <a:p>
            <a:pPr algn="ctr" eaLnBrk="1" hangingPunct="1">
              <a:defRPr/>
            </a:pPr>
            <a:r>
              <a:rPr lang="en-AU" sz="7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pushing</a:t>
            </a:r>
            <a:r>
              <a:rPr lang="en-AU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 the limits</a:t>
            </a:r>
            <a: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/>
            </a:r>
            <a:b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</a:br>
            <a: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/>
            </a:r>
            <a:b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</a:br>
            <a:endParaRPr lang="en-AU" sz="32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97459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Content Page</a:t>
            </a:r>
            <a:endParaRPr lang="en-AU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4294967295"/>
          </p:nvPr>
        </p:nvSpPr>
        <p:spPr>
          <a:xfrm>
            <a:off x="457200" y="1196753"/>
            <a:ext cx="8229600" cy="3744416"/>
          </a:xfrm>
          <a:prstGeom prst="rect">
            <a:avLst/>
          </a:prstGeom>
        </p:spPr>
        <p:txBody>
          <a:bodyPr/>
          <a:lstStyle>
            <a:lvl2pPr>
              <a:defRPr>
                <a:solidFill>
                  <a:schemeClr val="bg1"/>
                </a:solidFill>
                <a:latin typeface="Meta Book" pitchFamily="2" charset="0"/>
              </a:defRPr>
            </a:lvl2pPr>
            <a:lvl3pPr>
              <a:defRPr>
                <a:solidFill>
                  <a:schemeClr val="bg1"/>
                </a:solidFill>
                <a:latin typeface="Meta Book" pitchFamily="2" charset="0"/>
              </a:defRPr>
            </a:lvl3pPr>
            <a:lvl4pPr>
              <a:defRPr>
                <a:solidFill>
                  <a:schemeClr val="bg1"/>
                </a:solidFill>
                <a:latin typeface="Meta Book" pitchFamily="2" charset="0"/>
              </a:defRPr>
            </a:lvl4pPr>
            <a:lvl5pPr>
              <a:defRPr>
                <a:solidFill>
                  <a:schemeClr val="bg1"/>
                </a:solidFill>
                <a:latin typeface="Meta Book" pitchFamily="2" charset="0"/>
              </a:defRPr>
            </a:lvl5pPr>
          </a:lstStyle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First level</a:t>
            </a:r>
          </a:p>
          <a:p>
            <a:pPr lvl="2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Second level</a:t>
            </a:r>
          </a:p>
          <a:p>
            <a:pPr lvl="3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Third level</a:t>
            </a:r>
          </a:p>
          <a:p>
            <a:pPr lvl="4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Fourth level</a:t>
            </a:r>
            <a:endParaRPr lang="en-AU" dirty="0" smtClean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lvl="0"/>
            <a:endParaRPr lang="en-US" dirty="0" smtClean="0"/>
          </a:p>
        </p:txBody>
      </p:sp>
      <p:pic>
        <p:nvPicPr>
          <p:cNvPr id="1026" name="Picture 2" descr="http://mirror-us-ga1.gallery.hd.org/_exhibits/places-and-sights/_more2007/_more05/England-London-Docklands-Canary-Wharf-tower-One-Canada-Square-skyscraper-tower-glass-and-steel-vertiginous-view-of-cutout-partly-recessed-corner-against-cloudless-blue-sky-skies-1-DHD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17" b="15028"/>
          <a:stretch/>
        </p:blipFill>
        <p:spPr bwMode="auto">
          <a:xfrm>
            <a:off x="1" y="-27384"/>
            <a:ext cx="9144000" cy="6122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-396552" y="116632"/>
            <a:ext cx="9795229" cy="5847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rule </a:t>
            </a:r>
            <a:r>
              <a:rPr lang="en-AU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1</a:t>
            </a:r>
            <a:r>
              <a:rPr lang="en-AU" sz="4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: the </a:t>
            </a:r>
            <a:r>
              <a:rPr lang="en-AU" sz="5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game</a:t>
            </a:r>
            <a:r>
              <a:rPr lang="en-AU" sz="4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 has changed</a:t>
            </a:r>
          </a:p>
          <a:p>
            <a:pPr algn="ctr" eaLnBrk="1" hangingPunct="1">
              <a:defRPr/>
            </a:pPr>
            <a:r>
              <a:rPr lang="en-AU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rule 2</a:t>
            </a:r>
            <a:r>
              <a:rPr lang="en-AU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: the game will </a:t>
            </a:r>
            <a:r>
              <a:rPr lang="en-AU" sz="5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always</a:t>
            </a:r>
            <a:r>
              <a:rPr lang="en-AU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 change</a:t>
            </a:r>
            <a:endParaRPr lang="en-AU" sz="40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  <a:p>
            <a:pPr algn="ctr" eaLnBrk="1" hangingPunct="1">
              <a:defRPr/>
            </a:pPr>
            <a:r>
              <a:rPr lang="en-AU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rule 3</a:t>
            </a:r>
            <a:r>
              <a:rPr lang="en-AU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: we should </a:t>
            </a:r>
            <a:r>
              <a:rPr lang="en-AU" sz="5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lead</a:t>
            </a:r>
            <a:r>
              <a:rPr lang="en-AU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 that change</a:t>
            </a:r>
          </a:p>
          <a:p>
            <a:pPr algn="ctr" eaLnBrk="1" hangingPunct="1">
              <a:defRPr/>
            </a:pPr>
            <a: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rule </a:t>
            </a:r>
            <a:r>
              <a:rPr lang="en-AU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4: </a:t>
            </a:r>
            <a:r>
              <a:rPr lang="en-AU" sz="12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think </a:t>
            </a:r>
            <a:r>
              <a:rPr lang="en-AU" sz="18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big</a:t>
            </a:r>
            <a: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/>
            </a:r>
            <a:b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</a:br>
            <a:endParaRPr lang="en-AU" sz="32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01391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Content Page</a:t>
            </a:r>
            <a:endParaRPr lang="en-AU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4294967295"/>
          </p:nvPr>
        </p:nvSpPr>
        <p:spPr>
          <a:xfrm>
            <a:off x="457200" y="1196753"/>
            <a:ext cx="8229600" cy="3744416"/>
          </a:xfrm>
          <a:prstGeom prst="rect">
            <a:avLst/>
          </a:prstGeom>
        </p:spPr>
        <p:txBody>
          <a:bodyPr/>
          <a:lstStyle>
            <a:lvl2pPr>
              <a:defRPr>
                <a:solidFill>
                  <a:schemeClr val="bg1"/>
                </a:solidFill>
                <a:latin typeface="Meta Book" pitchFamily="2" charset="0"/>
              </a:defRPr>
            </a:lvl2pPr>
            <a:lvl3pPr>
              <a:defRPr>
                <a:solidFill>
                  <a:schemeClr val="bg1"/>
                </a:solidFill>
                <a:latin typeface="Meta Book" pitchFamily="2" charset="0"/>
              </a:defRPr>
            </a:lvl3pPr>
            <a:lvl4pPr>
              <a:defRPr>
                <a:solidFill>
                  <a:schemeClr val="bg1"/>
                </a:solidFill>
                <a:latin typeface="Meta Book" pitchFamily="2" charset="0"/>
              </a:defRPr>
            </a:lvl4pPr>
            <a:lvl5pPr>
              <a:defRPr>
                <a:solidFill>
                  <a:schemeClr val="bg1"/>
                </a:solidFill>
                <a:latin typeface="Meta Book" pitchFamily="2" charset="0"/>
              </a:defRPr>
            </a:lvl5pPr>
          </a:lstStyle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First level</a:t>
            </a:r>
          </a:p>
          <a:p>
            <a:pPr lvl="2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Second level</a:t>
            </a:r>
          </a:p>
          <a:p>
            <a:pPr lvl="3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Third level</a:t>
            </a:r>
          </a:p>
          <a:p>
            <a:pPr lvl="4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Fourth level</a:t>
            </a:r>
            <a:endParaRPr lang="en-AU" dirty="0" smtClean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lvl="0"/>
            <a:endParaRPr lang="en-US" dirty="0" smtClean="0"/>
          </a:p>
        </p:txBody>
      </p:sp>
      <p:pic>
        <p:nvPicPr>
          <p:cNvPr id="2049" name="Picture 1" descr="Light Bulb - 1600x120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48"/>
          <a:stretch/>
        </p:blipFill>
        <p:spPr bwMode="auto">
          <a:xfrm>
            <a:off x="-36512" y="-99392"/>
            <a:ext cx="9180512" cy="6233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-468560" y="116632"/>
            <a:ext cx="10227277" cy="4216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AU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you're </a:t>
            </a:r>
            <a:r>
              <a:rPr lang="en-AU" sz="4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all </a:t>
            </a:r>
            <a:r>
              <a:rPr lang="en-AU" sz="7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smart people</a:t>
            </a:r>
          </a:p>
          <a:p>
            <a:pPr algn="ctr" eaLnBrk="1" hangingPunct="1">
              <a:defRPr/>
            </a:pPr>
            <a:r>
              <a:rPr lang="en-AU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you</a:t>
            </a:r>
            <a:r>
              <a:rPr lang="en-AU" sz="7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en-AU" sz="6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know</a:t>
            </a:r>
            <a:r>
              <a:rPr lang="en-AU" sz="7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en-AU" sz="4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the world has changed</a:t>
            </a:r>
          </a:p>
          <a:p>
            <a:pPr algn="ctr" eaLnBrk="1" hangingPunct="1">
              <a:defRPr/>
            </a:pPr>
            <a:r>
              <a:rPr lang="en-AU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as </a:t>
            </a:r>
            <a:r>
              <a:rPr lang="en-AU" sz="6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well</a:t>
            </a:r>
            <a:r>
              <a:rPr lang="en-AU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 as I do</a:t>
            </a:r>
            <a: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/>
            </a:r>
            <a:b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</a:br>
            <a: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/>
            </a:r>
            <a:b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</a:br>
            <a:endParaRPr lang="en-AU" sz="32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01391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Z:\Marketing\Awards\IAB Awards 2010\BSRF09\blackmores\BLK twitter mock up.jpg"/>
          <p:cNvPicPr>
            <a:picLocks noChangeAspect="1" noChangeArrowheads="1"/>
          </p:cNvPicPr>
          <p:nvPr/>
        </p:nvPicPr>
        <p:blipFill rotWithShape="1">
          <a:blip r:embed="rId2"/>
          <a:srcRect l="2707" r="4044" b="7365"/>
          <a:stretch/>
        </p:blipFill>
        <p:spPr bwMode="auto">
          <a:xfrm>
            <a:off x="505965" y="1"/>
            <a:ext cx="4210051" cy="5391150"/>
          </a:xfrm>
          <a:prstGeom prst="rect">
            <a:avLst/>
          </a:prstGeom>
          <a:ln>
            <a:noFill/>
          </a:ln>
          <a:effectLst>
            <a:reflection blurRad="6350" stA="52000" endA="300" endPos="35000" dir="5400000" sy="-100000" algn="bl" rotWithShape="0"/>
          </a:effectLst>
        </p:spPr>
      </p:pic>
      <p:pic>
        <p:nvPicPr>
          <p:cNvPr id="3" name="Picture 2" descr="Z:\Marketing\Awards\IAB Awards 2010\BSRF09\blackmores\BLK_Homepage_Member.jpg"/>
          <p:cNvPicPr>
            <a:picLocks noChangeAspect="1" noChangeArrowheads="1"/>
          </p:cNvPicPr>
          <p:nvPr/>
        </p:nvPicPr>
        <p:blipFill rotWithShape="1">
          <a:blip r:embed="rId3"/>
          <a:srcRect l="10101" t="13828" r="11594" b="-1"/>
          <a:stretch/>
        </p:blipFill>
        <p:spPr bwMode="auto">
          <a:xfrm>
            <a:off x="5004048" y="188639"/>
            <a:ext cx="3672408" cy="5319381"/>
          </a:xfrm>
          <a:prstGeom prst="rect">
            <a:avLst/>
          </a:prstGeom>
          <a:ln>
            <a:noFill/>
          </a:ln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9314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5" descr="http://upload.wikimedia.org/wikipedia/commons/2/28/-_Brickwall_01_-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94"/>
          <a:stretch/>
        </p:blipFill>
        <p:spPr bwMode="auto">
          <a:xfrm>
            <a:off x="0" y="0"/>
            <a:ext cx="9139238" cy="616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755576" y="4810919"/>
            <a:ext cx="8018462" cy="92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AU" sz="5400" b="1" i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web</a:t>
            </a:r>
            <a:r>
              <a:rPr lang="en-AU" sz="5400" b="1" dirty="0" smtClean="0">
                <a:solidFill>
                  <a:schemeClr val="bg1"/>
                </a:solidFill>
              </a:rPr>
              <a:t> </a:t>
            </a:r>
            <a:r>
              <a:rPr lang="en-AU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publishing</a:t>
            </a:r>
            <a:r>
              <a:rPr lang="en-AU" sz="5400" b="1" dirty="0" smtClean="0">
                <a:solidFill>
                  <a:schemeClr val="bg1"/>
                </a:solidFill>
              </a:rPr>
              <a:t> </a:t>
            </a:r>
            <a:r>
              <a:rPr lang="en-AU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is</a:t>
            </a:r>
            <a:r>
              <a:rPr lang="en-AU" sz="5400" b="1" dirty="0" smtClean="0">
                <a:solidFill>
                  <a:schemeClr val="bg1"/>
                </a:solidFill>
              </a:rPr>
              <a:t> </a:t>
            </a:r>
            <a:r>
              <a:rPr lang="en-AU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dead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06809" y="-2996"/>
            <a:ext cx="9073703" cy="14157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AU" sz="32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CMS</a:t>
            </a:r>
            <a:r>
              <a:rPr lang="en-AU" sz="2000" dirty="0" smtClean="0">
                <a:solidFill>
                  <a:schemeClr val="bg1"/>
                </a:solidFill>
              </a:rPr>
              <a:t> </a:t>
            </a:r>
            <a:r>
              <a:rPr lang="en-AU" sz="28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is the</a:t>
            </a:r>
            <a:r>
              <a:rPr lang="en-AU" sz="2000" dirty="0" smtClean="0">
                <a:solidFill>
                  <a:schemeClr val="bg1"/>
                </a:solidFill>
              </a:rPr>
              <a:t> </a:t>
            </a:r>
            <a:r>
              <a:rPr lang="en-AU" sz="32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connective tissue </a:t>
            </a:r>
            <a:r>
              <a:rPr lang="en-AU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/>
            </a:r>
            <a:br>
              <a:rPr lang="en-AU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</a:br>
            <a:r>
              <a:rPr lang="en-AU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that </a:t>
            </a:r>
            <a:r>
              <a:rPr lang="en-AU" sz="5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unifies</a:t>
            </a:r>
            <a:r>
              <a:rPr lang="en-AU" sz="28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 </a:t>
            </a:r>
            <a:r>
              <a:rPr lang="en-AU" sz="28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marketing </a:t>
            </a:r>
            <a:r>
              <a:rPr lang="en-AU" sz="5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channels</a:t>
            </a:r>
          </a:p>
        </p:txBody>
      </p:sp>
      <p:pic>
        <p:nvPicPr>
          <p:cNvPr id="7176" name="Picture 8" descr="http://www.istockphoto.com/file_thumbview_approve/13866010/2/istockphoto_13866010-format-file-icons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80" t="70284" r="54230" b="6345"/>
          <a:stretch>
            <a:fillRect/>
          </a:stretch>
        </p:blipFill>
        <p:spPr bwMode="auto">
          <a:xfrm>
            <a:off x="827088" y="4214168"/>
            <a:ext cx="571500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8" name="Picture 10" descr="http://csusap.csu.edu.au/~djohns53/newspaper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2138" y="4174480"/>
            <a:ext cx="901700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80" name="Picture 12" descr="http://t0.gstatic.com/images?q=tbn:ANd9GcSJ1QifUn66FbcoVsYz1D0mpXfXeaDcq4A7yiZOyAZ4pebPc94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0413" y="4174480"/>
            <a:ext cx="839787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6" name="AutoShape 14" descr="data:image/jpg;base64,/9j/4AAQSkZJRgABAQAAAQABAAD/2wBDAAkGBwgHBgkIBwgKCgkLDRYPDQwMDRsUFRAWIB0iIiAdHx8kKDQsJCYxJx8fLT0tMTU3Ojo6Iys/RD84QzQ5Ojf/2wBDAQoKCg0MDRoPDxo3JR8lNzc3Nzc3Nzc3Nzc3Nzc3Nzc3Nzc3Nzc3Nzc3Nzc3Nzc3Nzc3Nzc3Nzc3Nzc3Nzc3Nzf/wAARCACMAIwDASIAAhEBAxEB/8QAHAAAAQQDAQAAAAAAAAAAAAAABwECAwYABAgF/8QASRAAAQMBAwQLDAgFBQEAAAAAAQACAwQFBhEHEiGyEzEyUVJVYXOBkZQXQUJUcXJ0kpOhsdEUFSIjJETB4RYlM1NiNDVjgoPS/8QAGQEAAgMBAAAAAAAAAAAAAAAAAwQAAQIF/8QAJhEAAgIBAgUFAQEAAAAAAAAAAAECEQMEEhMUITEyIjNRUvAjQf/aAAwDAQACEQMRAD8ANs0jIYnSyvaxjAXOc44AAbZJ3kJrw5WZpKl8F24IhA0kfTKlpOfytYMNHKepetlttWWju1DQwOLTXziN5B8ADOcOn7I60HI2hrQBvJnBjTVyBZJNdEXDui3o40h7ExZ3Rbz8aRdiYqklATOyH1QO5fJbe6LefjSLsTFndFvRxpF2JiqoHIlwWdsPqiW/ktPdEvRxpF2JiXuiXo4zi7GxVYNS5qm2H1RLfyWjuiXo4zi7ExZ3RL0cZRdiYqvgswV7IfVE3P5LP3RL0caRdiYs7ot6ONIuxMVbgppamdkNPE+WV5waxjS5zjyAK7WTkutesY2SvmhoWnwHfeP6hoHWsy4ce6Ra3M83ui3n40i7ExZ3Rrz8aRdiYrjFkks8DCW06tx32sa0fqslyR2aR93adY0/5NYf0CHxMPwa2z+Sm90a8/GkXYmKWmynXlppQ+Soo6tnfikp9jx6WnQveqckEgBNJbLCe8JafD3h36Id23ZslkWpU2fNJHLJTvzHPjxzScAdGPlRI8KfRIy967sOVyb50N66Z+xNNPWwgbNSvOJaOED4TeXrVoXMt2bTlsW9FmV8JIAmbFKB4UbiGuB68ehdMs0tSmWGx9AsJbkCjLuMaWyPSJNQIYN2gijl1H4ayPSJNUIYMGhM4PAHk7itCeGrAE8BFMCAJwanAJwarogwN0pc1SBqXNV0QizUoYXEAAkk4ADvqTNXvXFom1t7LOikALGyGUg/4guHvAWZOk2RKwn3GurDd+z2SSxtdaMzcZpNvN/wHIPeVaVgSrnNuTtjKVdBEqhqqmGkgfPUysiiYMXvecA0cpVWlyj3bjlzBUzPA8NkDiFFFvsRtItxXNFv1P023LQqscdlqZHjyZxw92CNst/LvTUVQ6ntJgmbE5zGSNcwk4HADEbaA5BIxO330zgi03YPI7IGD8bSc+zWC6ni3HSVyy0fjKTn2awXU0O46Ss6juXj7Asy5/6ayPSJNQIZMGhE7LiMaeyOfk1QhrG3QiYfAxk7itapGtStapA1MJA7GhqXBSBqcGq6KIwEuapM1KGq6KIs1WfJsML4UfmSahVdzVZsnIwvdR+ZJqFYyeDNRfqQZwlSJVzBsH2WGoe2zKCma4hks7nPA8LNGj3lChzUUssQxhsvz5fg1DEhPYF/MXyP1GuRgo3BbLmqNzUVmTUYPxlLz7NYLqKLcdK5haPxlLz7NYLp6LcdJSmo7oNjBhlvGMFkekSaoQ4jacAiHl0cW09jkeMSagQ6gnGaM5uHkRsCuAPJ3NhrVI1qSMtfuSCpmtTFAhgaU8NTw1ODVqirGZqwNUmalzVKIE26F2LFr7uUVTV2fFLPI1xe9xOJ+0Rv8isFBdqx7OqmVNFQRQzsxDXtJxGIwPfWvcTRdOz/ADHa7l765eSUtzVjcUqQiVYsQzZoWrY1n2uIxaNKyoEWJZnY/Zx29ryBed/Bd3OKYOt3zVgWK1Jr/SqRT7w3Uu/RWFaFTFZcLJIqeR7XDO0ENOB20GHNR4v1Jsd0rTPChzPWIH6oFSuY3dOATmntxdgcnRmphhV03Ps1gum4tx0lcxPmb9NpgwY/fx6T5wXTsO46Shano0axAsy6DGnsj0mTUCGsTdARLy5jGnsj0iTUCHUTdATOmXoB5e4rWqdj3t8I4JrW4qRrU1QEkbO4bbQVK2ZvfaehRBqcGqUVZOJY989ScJI++73KANS5quiWWqyr619l0EVFTClMUQIaXsJOkk7/ACqw3VvlaFsW3DRVDaYRvY9x2NhB0DHvlDTNVmydNwvZS83JqpfNhgoOVdQsMktyVhhSpEq5Y2VS/t5Ky7sNG6ijieZ3ua7ZAThgBvHlVMdlMtzvQUI/83f/AEvbyvDGmsznJPgEM3NT+DFCWNNoWyTalSZYLbv1a9s2bNQVUdK2KXDOMbCDoIO/vhVB7VtubgontTKxxiqSBuTfc0SMK2l5+PWC6ii3HSVzC8fjaXn2awXT0W56SkdWuqGMXYF+XAYw2R6RJqBDyFv2QiJltH3Nj+kSaoVAib9kJnS+2CzeQ5gUrWrGBShqZoDY1rU8NTw1PDVZlkeYlDVJmhOzVZVkWYrHk9GF66bm5NVeFmKw3AbhemmP/HJqoWb25G8b9aCylSJVxjoA+ytjGnsznJPgEN3N0Il5V/6Fm85J8AhyWrq6X2kJ5vM1XNUT2rbc1QvaEdg7PPlGFZTc+zWC6ai3PSVzROMKum5+PWC6Xi3PSVztZ0aGsL6MGWWv+lZHpEmqFULJs81Yz3EtjGjEd8q4Zav6Vkc/JqhePYrcLOhw3j8Sj6b2kDzeRjbJpd5/rqUWVS8F/rlbjQngI1sCaYsql3n+uU4WXS7z/XK3QE4BS2SjS+q6Xgv9cpRZdLvP9creATsFNzLpGh9V0u8/1yvXulQwQXgp3xh2cGv23Y+CtfBendofzuDzX6qHlb2M1BLci7pUiVcsdKhlBpo6mOhEoOAc8jA4d4KmGyqXef65V6vuMW0XnP8AgFVSF0dO3w0KZfM8t1lUvBf65WtU2PC5h2Fzmu72ccQV7Lgo3BHtgyh1THMrqdjxgROwEf8AYLpKHcdK57t9uFsR4f3oj7wuhItz0lJ63uhjB2YNMtGmOyOfk1QvJscfy6DyH4lWTK9Z0lTYsNZE0k0U2yOA28wjNcejEHoKp137RiNOIZXBuG5cTo8iNpuuLoDzdJHvNCe0JrXNO04dakbm8IdaPQKxQE4BYC3fHWnAt3x1qqZLMATgFgI3x1pcRvjrUpliYL0ruD+dQea/4Lz9G+Otehd9zW2xCS5oAa7STyIeVPYzUH6kXVKo9mi/us9YLNmi/us9YLl0xyyuX1GIovOf8AqsQrRfGRjm0ma9pwL9o8gVYJbvjrXS06/mK5X6iNwUTlM4t4Q61rVNTDAwukkA5AdJR6YPoVS3/wDeIudi+IXQUO46UAqKCS3700dOxuIdM2STDwY2nE/ADpR+iBDBjtpLW+SQxg7EdVTsqIXRvAIIwIIQutvJ1UU9S+aw5WxxuOP0eXHNb5rhpA5CCiwmuAO2MUvDJODuLCyipLqBNt1ryN0fR6c+Sf8AZPF2rxj8tB2j9kZ9jZwQs2NnBCNzuUHwIAbF3bxj8tB7cfJOF3rx+LQe3HyRi2NnBCzY2cEKc9k/IrgQA+LAvH4rB7f9ln1BeLxWH24+SMGxs4IWbGzghXz+T8icvAEH1DeLxWH24+SQ2BeI7dJCfLMPkjBsbOCFmxs4IU5/J+ROXgB3+HbweJ0/tx8khu5eHxSn9uPkjHsbOCFmxs4IVc9k/InAgBv+HLxDapaf24+Sabt3jP5aD2/7IzbGzghZsbOCFOeyfkTgQAubsXkP5aD2/wCyyK5d4qp+ZKaaBh23Z5eR0AfqjRsTOCEoY0HQ0dSnO5WXwIFXufdGlu/E5zMZKiTDZJn7p3yHJ8VagAAMFgSpZycnbCpUf//Z"/>
          <p:cNvSpPr>
            <a:spLocks noChangeAspect="1" noChangeArrowheads="1"/>
          </p:cNvSpPr>
          <p:nvPr/>
        </p:nvSpPr>
        <p:spPr bwMode="auto">
          <a:xfrm>
            <a:off x="73025" y="-623888"/>
            <a:ext cx="1314450" cy="1314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12297" name="AutoShape 16" descr="data:image/jpg;base64,/9j/4AAQSkZJRgABAQAAAQABAAD/2wBDAAkGBwgHBgkIBwgKCgkLDRYPDQwMDRsUFRAWIB0iIiAdHx8kKDQsJCYxJx8fLT0tMTU3Ojo6Iys/RD84QzQ5Ojf/2wBDAQoKCg0MDRoPDxo3JR8lNzc3Nzc3Nzc3Nzc3Nzc3Nzc3Nzc3Nzc3Nzc3Nzc3Nzc3Nzc3Nzc3Nzc3Nzc3Nzc3Nzf/wAARCACMAIwDASIAAhEBAxEB/8QAHAAAAQQDAQAAAAAAAAAAAAAABwECAwYABAgF/8QASRAAAQMBAwQLDAgFBQEAAAAAAQACAwQFBhEHEiGyEzEyUVJVYXOBkZQXQUJUcXJ0kpOhsdEUFSIjJETB4RYlM1NiNDVjgoPS/8QAGQEAAgMBAAAAAAAAAAAAAAAAAwQAAQIF/8QAJhEAAgIBAgUFAQEAAAAAAAAAAAECEQMEEhMUITEyIjNRUvAjQf/aAAwDAQACEQMRAD8ANs0jIYnSyvaxjAXOc44AAbZJ3kJrw5WZpKl8F24IhA0kfTKlpOfytYMNHKepetlttWWju1DQwOLTXziN5B8ADOcOn7I60HI2hrQBvJnBjTVyBZJNdEXDui3o40h7ExZ3Rbz8aRdiYqklATOyH1QO5fJbe6LefjSLsTFndFvRxpF2JiqoHIlwWdsPqiW/ktPdEvRxpF2JiXuiXo4zi7GxVYNS5qm2H1RLfyWjuiXo4zi7ExZ3RL0cZRdiYqvgswV7IfVE3P5LP3RL0caRdiYs7ot6ONIuxMVbgppamdkNPE+WV5waxjS5zjyAK7WTkutesY2SvmhoWnwHfeP6hoHWsy4ce6Ra3M83ui3n40i7ExZ3Rrz8aRdiYrjFkks8DCW06tx32sa0fqslyR2aR93adY0/5NYf0CHxMPwa2z+Sm90a8/GkXYmKWmynXlppQ+Soo6tnfikp9jx6WnQveqckEgBNJbLCe8JafD3h36Id23ZslkWpU2fNJHLJTvzHPjxzScAdGPlRI8KfRIy967sOVyb50N66Z+xNNPWwgbNSvOJaOED4TeXrVoXMt2bTlsW9FmV8JIAmbFKB4UbiGuB68ehdMs0tSmWGx9AsJbkCjLuMaWyPSJNQIYN2gijl1H4ayPSJNUIYMGhM4PAHk7itCeGrAE8BFMCAJwanAJwarogwN0pc1SBqXNV0QizUoYXEAAkk4ADvqTNXvXFom1t7LOikALGyGUg/4guHvAWZOk2RKwn3GurDd+z2SSxtdaMzcZpNvN/wHIPeVaVgSrnNuTtjKVdBEqhqqmGkgfPUysiiYMXvecA0cpVWlyj3bjlzBUzPA8NkDiFFFvsRtItxXNFv1P023LQqscdlqZHjyZxw92CNst/LvTUVQ6ntJgmbE5zGSNcwk4HADEbaA5BIxO330zgi03YPI7IGD8bSc+zWC6ni3HSVyy0fjKTn2awXU0O46Ss6juXj7Asy5/6ayPSJNQIZMGhE7LiMaeyOfk1QhrG3QiYfAxk7itapGtStapA1MJA7GhqXBSBqcGq6KIwEuapM1KGq6KIs1WfJsML4UfmSahVdzVZsnIwvdR+ZJqFYyeDNRfqQZwlSJVzBsH2WGoe2zKCma4hks7nPA8LNGj3lChzUUssQxhsvz5fg1DEhPYF/MXyP1GuRgo3BbLmqNzUVmTUYPxlLz7NYLqKLcdK5haPxlLz7NYLp6LcdJSmo7oNjBhlvGMFkekSaoQ4jacAiHl0cW09jkeMSagQ6gnGaM5uHkRsCuAPJ3NhrVI1qSMtfuSCpmtTFAhgaU8NTw1ODVqirGZqwNUmalzVKIE26F2LFr7uUVTV2fFLPI1xe9xOJ+0Rv8isFBdqx7OqmVNFQRQzsxDXtJxGIwPfWvcTRdOz/ADHa7l765eSUtzVjcUqQiVYsQzZoWrY1n2uIxaNKyoEWJZnY/Zx29ryBed/Bd3OKYOt3zVgWK1Jr/SqRT7w3Uu/RWFaFTFZcLJIqeR7XDO0ENOB20GHNR4v1Jsd0rTPChzPWIH6oFSuY3dOATmntxdgcnRmphhV03Ps1gum4tx0lcxPmb9NpgwY/fx6T5wXTsO46Shano0axAsy6DGnsj0mTUCGsTdARLy5jGnsj0iTUCHUTdATOmXoB5e4rWqdj3t8I4JrW4qRrU1QEkbO4bbQVK2ZvfaehRBqcGqUVZOJY989ScJI++73KANS5quiWWqyr619l0EVFTClMUQIaXsJOkk7/ACqw3VvlaFsW3DRVDaYRvY9x2NhB0DHvlDTNVmydNwvZS83JqpfNhgoOVdQsMktyVhhSpEq5Y2VS/t5Ky7sNG6ijieZ3ua7ZAThgBvHlVMdlMtzvQUI/83f/AEvbyvDGmsznJPgEM3NT+DFCWNNoWyTalSZYLbv1a9s2bNQVUdK2KXDOMbCDoIO/vhVB7VtubgontTKxxiqSBuTfc0SMK2l5+PWC6ii3HSVzC8fjaXn2awXT0W56SkdWuqGMXYF+XAYw2R6RJqBDyFv2QiJltH3Nj+kSaoVAib9kJnS+2CzeQ5gUrWrGBShqZoDY1rU8NTw1PDVZlkeYlDVJmhOzVZVkWYrHk9GF66bm5NVeFmKw3AbhemmP/HJqoWb25G8b9aCylSJVxjoA+ytjGnsznJPgEN3N0Il5V/6Fm85J8AhyWrq6X2kJ5vM1XNUT2rbc1QvaEdg7PPlGFZTc+zWC6ai3PSVzROMKum5+PWC6Xi3PSVztZ0aGsL6MGWWv+lZHpEmqFULJs81Yz3EtjGjEd8q4Zav6Vkc/JqhePYrcLOhw3j8Sj6b2kDzeRjbJpd5/rqUWVS8F/rlbjQngI1sCaYsql3n+uU4WXS7z/XK3QE4BS2SjS+q6Xgv9cpRZdLvP9creATsFNzLpGh9V0u8/1yvXulQwQXgp3xh2cGv23Y+CtfBendofzuDzX6qHlb2M1BLci7pUiVcsdKhlBpo6mOhEoOAc8jA4d4KmGyqXef65V6vuMW0XnP8AgFVSF0dO3w0KZfM8t1lUvBf65WtU2PC5h2Fzmu72ccQV7Lgo3BHtgyh1THMrqdjxgROwEf8AYLpKHcdK57t9uFsR4f3oj7wuhItz0lJ63uhjB2YNMtGmOyOfk1QvJscfy6DyH4lWTK9Z0lTYsNZE0k0U2yOA28wjNcejEHoKp137RiNOIZXBuG5cTo8iNpuuLoDzdJHvNCe0JrXNO04dakbm8IdaPQKxQE4BYC3fHWnAt3x1qqZLMATgFgI3x1pcRvjrUpliYL0ruD+dQea/4Lz9G+Otehd9zW2xCS5oAa7STyIeVPYzUH6kXVKo9mi/us9YLNmi/us9YLl0xyyuX1GIovOf8AqsQrRfGRjm0ma9pwL9o8gVYJbvjrXS06/mK5X6iNwUTlM4t4Q61rVNTDAwukkA5AdJR6YPoVS3/wDeIudi+IXQUO46UAqKCS3700dOxuIdM2STDwY2nE/ADpR+iBDBjtpLW+SQxg7EdVTsqIXRvAIIwIIQutvJ1UU9S+aw5WxxuOP0eXHNb5rhpA5CCiwmuAO2MUvDJODuLCyipLqBNt1ryN0fR6c+Sf8AZPF2rxj8tB2j9kZ9jZwQs2NnBCNzuUHwIAbF3bxj8tB7cfJOF3rx+LQe3HyRi2NnBCzY2cEKc9k/IrgQA+LAvH4rB7f9ln1BeLxWH24+SMGxs4IWbGzghXz+T8icvAEH1DeLxWH24+SQ2BeI7dJCfLMPkjBsbOCFmxs4IU5/J+ROXgB3+HbweJ0/tx8khu5eHxSn9uPkjHsbOCFmxs4IVc9k/InAgBv+HLxDapaf24+Sabt3jP5aD2/7IzbGzghZsbOCFOeyfkTgQAubsXkP5aD2/wCyyK5d4qp+ZKaaBh23Z5eR0AfqjRsTOCEoY0HQ0dSnO5WXwIFXufdGlu/E5zMZKiTDZJn7p3yHJ8VagAAMFgSpZycnbCpUf//Z"/>
          <p:cNvSpPr>
            <a:spLocks noChangeAspect="1" noChangeArrowheads="1"/>
          </p:cNvSpPr>
          <p:nvPr/>
        </p:nvSpPr>
        <p:spPr bwMode="auto">
          <a:xfrm>
            <a:off x="225425" y="-471488"/>
            <a:ext cx="1314450" cy="1314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AU"/>
          </a:p>
        </p:txBody>
      </p:sp>
      <p:sp>
        <p:nvSpPr>
          <p:cNvPr id="12298" name="AutoShape 18" descr="data:image/jpg;base64,/9j/4AAQSkZJRgABAQAAAQABAAD/2wBDAAkGBwgHBgkIBwgKCgkLDRYPDQwMDRsUFRAWIB0iIiAdHx8kKDQsJCYxJx8fLT0tMTU3Ojo6Iys/RD84QzQ5Ojf/2wBDAQoKCg0MDRoPDxo3JR8lNzc3Nzc3Nzc3Nzc3Nzc3Nzc3Nzc3Nzc3Nzc3Nzc3Nzc3Nzc3Nzc3Nzc3Nzc3Nzc3Nzf/wAARCACMAIwDASIAAhEBAxEB/8QAHAAAAQQDAQAAAAAAAAAAAAAABwECAwYABAgF/8QASRAAAQMBAwQLDAgFBQEAAAAAAQACAwQFBhEHEiGyEzEyUVJVYXOBkZQXQUJUcXJ0kpOhsdEUFSIjJETB4RYlM1NiNDVjgoPS/8QAGQEAAgMBAAAAAAAAAAAAAAAAAwQAAQIF/8QAJhEAAgIBAgUFAQEAAAAAAAAAAAECEQMEEhMUITEyIjNRUvAjQf/aAAwDAQACEQMRAD8ANs0jIYnSyvaxjAXOc44AAbZJ3kJrw5WZpKl8F24IhA0kfTKlpOfytYMNHKepetlttWWju1DQwOLTXziN5B8ADOcOn7I60HI2hrQBvJnBjTVyBZJNdEXDui3o40h7ExZ3Rbz8aRdiYqklATOyH1QO5fJbe6LefjSLsTFndFvRxpF2JiqoHIlwWdsPqiW/ktPdEvRxpF2JiXuiXo4zi7GxVYNS5qm2H1RLfyWjuiXo4zi7ExZ3RL0cZRdiYqvgswV7IfVE3P5LP3RL0caRdiYs7ot6ONIuxMVbgppamdkNPE+WV5waxjS5zjyAK7WTkutesY2SvmhoWnwHfeP6hoHWsy4ce6Ra3M83ui3n40i7ExZ3Rrz8aRdiYrjFkks8DCW06tx32sa0fqslyR2aR93adY0/5NYf0CHxMPwa2z+Sm90a8/GkXYmKWmynXlppQ+Soo6tnfikp9jx6WnQveqckEgBNJbLCe8JafD3h36Id23ZslkWpU2fNJHLJTvzHPjxzScAdGPlRI8KfRIy967sOVyb50N66Z+xNNPWwgbNSvOJaOED4TeXrVoXMt2bTlsW9FmV8JIAmbFKB4UbiGuB68ehdMs0tSmWGx9AsJbkCjLuMaWyPSJNQIYN2gijl1H4ayPSJNUIYMGhM4PAHk7itCeGrAE8BFMCAJwanAJwarogwN0pc1SBqXNV0QizUoYXEAAkk4ADvqTNXvXFom1t7LOikALGyGUg/4guHvAWZOk2RKwn3GurDd+z2SSxtdaMzcZpNvN/wHIPeVaVgSrnNuTtjKVdBEqhqqmGkgfPUysiiYMXvecA0cpVWlyj3bjlzBUzPA8NkDiFFFvsRtItxXNFv1P023LQqscdlqZHjyZxw92CNst/LvTUVQ6ntJgmbE5zGSNcwk4HADEbaA5BIxO330zgi03YPI7IGD8bSc+zWC6ni3HSVyy0fjKTn2awXU0O46Ss6juXj7Asy5/6ayPSJNQIZMGhE7LiMaeyOfk1QhrG3QiYfAxk7itapGtStapA1MJA7GhqXBSBqcGq6KIwEuapM1KGq6KIs1WfJsML4UfmSahVdzVZsnIwvdR+ZJqFYyeDNRfqQZwlSJVzBsH2WGoe2zKCma4hks7nPA8LNGj3lChzUUssQxhsvz5fg1DEhPYF/MXyP1GuRgo3BbLmqNzUVmTUYPxlLz7NYLqKLcdK5haPxlLz7NYLp6LcdJSmo7oNjBhlvGMFkekSaoQ4jacAiHl0cW09jkeMSagQ6gnGaM5uHkRsCuAPJ3NhrVI1qSMtfuSCpmtTFAhgaU8NTw1ODVqirGZqwNUmalzVKIE26F2LFr7uUVTV2fFLPI1xe9xOJ+0Rv8isFBdqx7OqmVNFQRQzsxDXtJxGIwPfWvcTRdOz/ADHa7l765eSUtzVjcUqQiVYsQzZoWrY1n2uIxaNKyoEWJZnY/Zx29ryBed/Bd3OKYOt3zVgWK1Jr/SqRT7w3Uu/RWFaFTFZcLJIqeR7XDO0ENOB20GHNR4v1Jsd0rTPChzPWIH6oFSuY3dOATmntxdgcnRmphhV03Ps1gum4tx0lcxPmb9NpgwY/fx6T5wXTsO46Shano0axAsy6DGnsj0mTUCGsTdARLy5jGnsj0iTUCHUTdATOmXoB5e4rWqdj3t8I4JrW4qRrU1QEkbO4bbQVK2ZvfaehRBqcGqUVZOJY989ScJI++73KANS5quiWWqyr619l0EVFTClMUQIaXsJOkk7/ACqw3VvlaFsW3DRVDaYRvY9x2NhB0DHvlDTNVmydNwvZS83JqpfNhgoOVdQsMktyVhhSpEq5Y2VS/t5Ky7sNG6ijieZ3ua7ZAThgBvHlVMdlMtzvQUI/83f/AEvbyvDGmsznJPgEM3NT+DFCWNNoWyTalSZYLbv1a9s2bNQVUdK2KXDOMbCDoIO/vhVB7VtubgontTKxxiqSBuTfc0SMK2l5+PWC6ii3HSVzC8fjaXn2awXT0W56SkdWuqGMXYF+XAYw2R6RJqBDyFv2QiJltH3Nj+kSaoVAib9kJnS+2CzeQ5gUrWrGBShqZoDY1rU8NTw1PDVZlkeYlDVJmhOzVZVkWYrHk9GF66bm5NVeFmKw3AbhemmP/HJqoWb25G8b9aCylSJVxjoA+ytjGnsznJPgEN3N0Il5V/6Fm85J8AhyWrq6X2kJ5vM1XNUT2rbc1QvaEdg7PPlGFZTc+zWC6ai3PSVzROMKum5+PWC6Xi3PSVztZ0aGsL6MGWWv+lZHpEmqFULJs81Yz3EtjGjEd8q4Zav6Vkc/JqhePYrcLOhw3j8Sj6b2kDzeRjbJpd5/rqUWVS8F/rlbjQngI1sCaYsql3n+uU4WXS7z/XK3QE4BS2SjS+q6Xgv9cpRZdLvP9creATsFNzLpGh9V0u8/1yvXulQwQXgp3xh2cGv23Y+CtfBendofzuDzX6qHlb2M1BLci7pUiVcsdKhlBpo6mOhEoOAc8jA4d4KmGyqXef65V6vuMW0XnP8AgFVSF0dO3w0KZfM8t1lUvBf65WtU2PC5h2Fzmu72ccQV7Lgo3BHtgyh1THMrqdjxgROwEf8AYLpKHcdK57t9uFsR4f3oj7wuhItz0lJ63uhjB2YNMtGmOyOfk1QvJscfy6DyH4lWTK9Z0lTYsNZE0k0U2yOA28wjNcejEHoKp137RiNOIZXBuG5cTo8iNpuuLoDzdJHvNCe0JrXNO04dakbm8IdaPQKxQE4BYC3fHWnAt3x1qqZLMATgFgI3x1pcRvjrUpliYL0ruD+dQea/4Lz9G+Otehd9zW2xCS5oAa7STyIeVPYzUH6kXVKo9mi/us9YLNmi/us9YLl0xyyuX1GIovOf8AqsQrRfGRjm0ma9pwL9o8gVYJbvjrXS06/mK5X6iNwUTlM4t4Q61rVNTDAwukkA5AdJR6YPoVS3/wDeIudi+IXQUO46UAqKCS3700dOxuIdM2STDwY2nE/ADpR+iBDBjtpLW+SQxg7EdVTsqIXRvAIIwIIQutvJ1UU9S+aw5WxxuOP0eXHNb5rhpA5CCiwmuAO2MUvDJODuLCyipLqBNt1ryN0fR6c+Sf8AZPF2rxj8tB2j9kZ9jZwQs2NnBCNzuUHwIAbF3bxj8tB7cfJOF3rx+LQe3HyRi2NnBCzY2cEKc9k/IrgQA+LAvH4rB7f9ln1BeLxWH24+SMGxs4IWbGzghXz+T8icvAEH1DeLxWH24+SQ2BeI7dJCfLMPkjBsbOCFmxs4IU5/J+ROXgB3+HbweJ0/tx8khu5eHxSn9uPkjHsbOCFmxs4IVc9k/InAgBv+HLxDapaf24+Sabt3jP5aD2/7IzbGzghZsbOCFOeyfkTgQAubsXkP5aD2/wCyyK5d4qp+ZKaaBh23Z5eR0AfqjRsTOCEoY0HQ0dSnO5WXwIFXufdGlu/E5zMZKiTDZJn7p3yHJ8VagAAMFgSpZycnbCpUf//Z"/>
          <p:cNvSpPr>
            <a:spLocks noChangeAspect="1" noChangeArrowheads="1"/>
          </p:cNvSpPr>
          <p:nvPr/>
        </p:nvSpPr>
        <p:spPr bwMode="auto">
          <a:xfrm>
            <a:off x="377825" y="-319088"/>
            <a:ext cx="1314450" cy="1314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AU"/>
          </a:p>
        </p:txBody>
      </p:sp>
      <p:pic>
        <p:nvPicPr>
          <p:cNvPr id="7188" name="Picture 20" descr="http://www.dreambank.org/images/facebook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9488" y="4174480"/>
            <a:ext cx="790575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90" name="Picture 22" descr="http://www.smh.com.au/ffximage/2007/07/24/iphone4_narrowweb__300x379,0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7763" y="4149080"/>
            <a:ext cx="625475" cy="788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92" name="Picture 24" descr="http://www.aps-advance.com/files/images/content/CRM-Icon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5225" y="4174480"/>
            <a:ext cx="755650" cy="755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179512" y="1628800"/>
            <a:ext cx="8893175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defRPr/>
            </a:pPr>
            <a:r>
              <a:rPr lang="en-AU" sz="6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This fundamentally changes web strategy</a:t>
            </a:r>
          </a:p>
        </p:txBody>
      </p:sp>
    </p:spTree>
    <p:extLst>
      <p:ext uri="{BB962C8B-B14F-4D97-AF65-F5344CB8AC3E}">
        <p14:creationId xmlns:p14="http://schemas.microsoft.com/office/powerpoint/2010/main" val="12074647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idx="4294967295"/>
          </p:nvPr>
        </p:nvSpPr>
        <p:spPr>
          <a:xfrm>
            <a:off x="457200" y="274638"/>
            <a:ext cx="8229600" cy="850106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b="1" dirty="0" smtClean="0">
                <a:latin typeface="Arial" pitchFamily="34" charset="0"/>
                <a:cs typeface="Arial" pitchFamily="34" charset="0"/>
              </a:rPr>
              <a:t>Content Page</a:t>
            </a:r>
            <a:endParaRPr lang="en-AU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4294967295"/>
          </p:nvPr>
        </p:nvSpPr>
        <p:spPr>
          <a:xfrm>
            <a:off x="457200" y="1196753"/>
            <a:ext cx="8229600" cy="3744416"/>
          </a:xfrm>
          <a:prstGeom prst="rect">
            <a:avLst/>
          </a:prstGeom>
        </p:spPr>
        <p:txBody>
          <a:bodyPr/>
          <a:lstStyle>
            <a:lvl2pPr>
              <a:defRPr>
                <a:solidFill>
                  <a:schemeClr val="bg1"/>
                </a:solidFill>
                <a:latin typeface="Meta Book" pitchFamily="2" charset="0"/>
              </a:defRPr>
            </a:lvl2pPr>
            <a:lvl3pPr>
              <a:defRPr>
                <a:solidFill>
                  <a:schemeClr val="bg1"/>
                </a:solidFill>
                <a:latin typeface="Meta Book" pitchFamily="2" charset="0"/>
              </a:defRPr>
            </a:lvl3pPr>
            <a:lvl4pPr>
              <a:defRPr>
                <a:solidFill>
                  <a:schemeClr val="bg1"/>
                </a:solidFill>
                <a:latin typeface="Meta Book" pitchFamily="2" charset="0"/>
              </a:defRPr>
            </a:lvl4pPr>
            <a:lvl5pPr>
              <a:defRPr>
                <a:solidFill>
                  <a:schemeClr val="bg1"/>
                </a:solidFill>
                <a:latin typeface="Meta Book" pitchFamily="2" charset="0"/>
              </a:defRPr>
            </a:lvl5pPr>
          </a:lstStyle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First level</a:t>
            </a:r>
          </a:p>
          <a:p>
            <a:pPr lvl="2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Second level</a:t>
            </a:r>
          </a:p>
          <a:p>
            <a:pPr lvl="3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Third level</a:t>
            </a:r>
          </a:p>
          <a:p>
            <a:pPr lvl="4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Fourth level</a:t>
            </a:r>
            <a:endParaRPr lang="en-AU" dirty="0" smtClean="0">
              <a:solidFill>
                <a:schemeClr val="bg1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lvl="0"/>
            <a:endParaRPr lang="en-US" dirty="0" smtClean="0"/>
          </a:p>
        </p:txBody>
      </p:sp>
      <p:pic>
        <p:nvPicPr>
          <p:cNvPr id="6146" name="Picture 2" descr="http://lh5.ggpht.com/-KHN16KYXKTc/SvicY9-RkoI/AAAAAAAACiE/UDFa-_8hIcQ/s1024/Fotolia_1028721_Subscription_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-27384"/>
            <a:ext cx="9248253" cy="6168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2286000" y="241333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35495" y="-27384"/>
            <a:ext cx="9577065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AU" sz="4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the </a:t>
            </a:r>
            <a:r>
              <a:rPr lang="en-AU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customer </a:t>
            </a:r>
            <a:r>
              <a:rPr lang="en-AU" sz="4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has </a:t>
            </a:r>
            <a:r>
              <a:rPr lang="en-AU" sz="6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evolved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613023" y="1519624"/>
            <a:ext cx="8783513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AU" sz="6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digital</a:t>
            </a:r>
            <a:r>
              <a:rPr lang="en-AU" sz="3600" b="1" dirty="0" smtClean="0">
                <a:solidFill>
                  <a:schemeClr val="bg1"/>
                </a:solidFill>
              </a:rPr>
              <a:t> </a:t>
            </a:r>
            <a:r>
              <a:rPr lang="en-AU" sz="4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marketing has evolved</a:t>
            </a: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1368152" y="3284984"/>
            <a:ext cx="9108504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AU" sz="6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business</a:t>
            </a:r>
            <a:r>
              <a:rPr lang="en-AU" sz="2000" dirty="0" smtClean="0">
                <a:solidFill>
                  <a:schemeClr val="bg1"/>
                </a:solidFill>
              </a:rPr>
              <a:t> </a:t>
            </a:r>
            <a:r>
              <a:rPr lang="en-AU" sz="40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has evolved</a:t>
            </a:r>
          </a:p>
        </p:txBody>
      </p:sp>
      <p:sp>
        <p:nvSpPr>
          <p:cNvPr id="14" name="Rectangle 13"/>
          <p:cNvSpPr/>
          <p:nvPr/>
        </p:nvSpPr>
        <p:spPr>
          <a:xfrm>
            <a:off x="-396552" y="5013176"/>
            <a:ext cx="10009113" cy="110799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AU" sz="6600" b="1" dirty="0" err="1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sitecore</a:t>
            </a:r>
            <a:r>
              <a:rPr lang="en-AU" sz="66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 has evolved</a:t>
            </a:r>
          </a:p>
        </p:txBody>
      </p:sp>
    </p:spTree>
    <p:extLst>
      <p:ext uri="{BB962C8B-B14F-4D97-AF65-F5344CB8AC3E}">
        <p14:creationId xmlns:p14="http://schemas.microsoft.com/office/powerpoint/2010/main" val="1942880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54" t="29423" r="45990" b="19135"/>
          <a:stretch/>
        </p:blipFill>
        <p:spPr bwMode="auto">
          <a:xfrm>
            <a:off x="251520" y="260648"/>
            <a:ext cx="3686175" cy="5095875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ounded Rectangular Callout 1"/>
          <p:cNvSpPr/>
          <p:nvPr/>
        </p:nvSpPr>
        <p:spPr>
          <a:xfrm>
            <a:off x="4211960" y="764704"/>
            <a:ext cx="2088232" cy="936104"/>
          </a:xfrm>
          <a:prstGeom prst="wedgeRoundRectCallout">
            <a:avLst>
              <a:gd name="adj1" fmla="val -69411"/>
              <a:gd name="adj2" fmla="val -2031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Box 2"/>
          <p:cNvSpPr txBox="1"/>
          <p:nvPr/>
        </p:nvSpPr>
        <p:spPr>
          <a:xfrm>
            <a:off x="4211960" y="836712"/>
            <a:ext cx="24482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chemeClr val="bg1"/>
                </a:solidFill>
              </a:rPr>
              <a:t>Flexible </a:t>
            </a:r>
            <a:br>
              <a:rPr lang="en-AU" dirty="0" smtClean="0">
                <a:solidFill>
                  <a:schemeClr val="bg1"/>
                </a:solidFill>
              </a:rPr>
            </a:br>
            <a:r>
              <a:rPr lang="en-AU" dirty="0" smtClean="0">
                <a:solidFill>
                  <a:schemeClr val="bg1"/>
                </a:solidFill>
              </a:rPr>
              <a:t>personalisation spot based on segment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5" name="Rounded Rectangular Callout 4"/>
          <p:cNvSpPr/>
          <p:nvPr/>
        </p:nvSpPr>
        <p:spPr>
          <a:xfrm>
            <a:off x="4246612" y="2340533"/>
            <a:ext cx="2088232" cy="936104"/>
          </a:xfrm>
          <a:prstGeom prst="wedgeRoundRectCallout">
            <a:avLst>
              <a:gd name="adj1" fmla="val -81726"/>
              <a:gd name="adj2" fmla="val -1929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TextBox 5"/>
          <p:cNvSpPr txBox="1"/>
          <p:nvPr/>
        </p:nvSpPr>
        <p:spPr>
          <a:xfrm>
            <a:off x="4246612" y="2412541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chemeClr val="bg1"/>
                </a:solidFill>
              </a:rPr>
              <a:t>Geo-location</a:t>
            </a:r>
          </a:p>
          <a:p>
            <a:r>
              <a:rPr lang="en-AU" dirty="0" smtClean="0">
                <a:solidFill>
                  <a:schemeClr val="bg1"/>
                </a:solidFill>
              </a:rPr>
              <a:t>personalisation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4211960" y="4509120"/>
            <a:ext cx="3024336" cy="1728192"/>
          </a:xfrm>
          <a:prstGeom prst="wedgeRoundRectCallout">
            <a:avLst>
              <a:gd name="adj1" fmla="val -67250"/>
              <a:gd name="adj2" fmla="val -3587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TextBox 7"/>
          <p:cNvSpPr txBox="1"/>
          <p:nvPr/>
        </p:nvSpPr>
        <p:spPr>
          <a:xfrm>
            <a:off x="4211960" y="4581128"/>
            <a:ext cx="30963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chemeClr val="bg1"/>
                </a:solidFill>
              </a:rPr>
              <a:t>Goal tracking</a:t>
            </a:r>
          </a:p>
          <a:p>
            <a:r>
              <a:rPr lang="en-AU" dirty="0" smtClean="0">
                <a:solidFill>
                  <a:schemeClr val="bg1"/>
                </a:solidFill>
              </a:rPr>
              <a:t>Engagement value scoring</a:t>
            </a:r>
          </a:p>
          <a:p>
            <a:r>
              <a:rPr lang="en-AU" dirty="0" smtClean="0">
                <a:solidFill>
                  <a:schemeClr val="bg1"/>
                </a:solidFill>
              </a:rPr>
              <a:t>Marketing automation</a:t>
            </a:r>
          </a:p>
          <a:p>
            <a:r>
              <a:rPr lang="en-AU" dirty="0" smtClean="0">
                <a:solidFill>
                  <a:schemeClr val="bg1"/>
                </a:solidFill>
              </a:rPr>
              <a:t>Lead qualification</a:t>
            </a:r>
          </a:p>
          <a:p>
            <a:r>
              <a:rPr lang="en-AU" dirty="0" smtClean="0">
                <a:solidFill>
                  <a:schemeClr val="bg1"/>
                </a:solidFill>
              </a:rPr>
              <a:t>CRM population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9" name="Rounded Rectangular Callout 8"/>
          <p:cNvSpPr/>
          <p:nvPr/>
        </p:nvSpPr>
        <p:spPr>
          <a:xfrm>
            <a:off x="4432151" y="3450803"/>
            <a:ext cx="2088232" cy="936104"/>
          </a:xfrm>
          <a:prstGeom prst="wedgeRoundRectCallout">
            <a:avLst>
              <a:gd name="adj1" fmla="val -81726"/>
              <a:gd name="adj2" fmla="val -1929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TextBox 9"/>
          <p:cNvSpPr txBox="1"/>
          <p:nvPr/>
        </p:nvSpPr>
        <p:spPr>
          <a:xfrm>
            <a:off x="4432151" y="3522811"/>
            <a:ext cx="2448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chemeClr val="bg1"/>
                </a:solidFill>
              </a:rPr>
              <a:t>Testimonials by segment - build trust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11" name="Rounded Rectangular Callout 10"/>
          <p:cNvSpPr/>
          <p:nvPr/>
        </p:nvSpPr>
        <p:spPr>
          <a:xfrm>
            <a:off x="1050901" y="3377924"/>
            <a:ext cx="2088232" cy="936104"/>
          </a:xfrm>
          <a:prstGeom prst="wedgeRoundRectCallout">
            <a:avLst>
              <a:gd name="adj1" fmla="val -7378"/>
              <a:gd name="adj2" fmla="val -10069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TextBox 11"/>
          <p:cNvSpPr txBox="1"/>
          <p:nvPr/>
        </p:nvSpPr>
        <p:spPr>
          <a:xfrm>
            <a:off x="1050901" y="3449932"/>
            <a:ext cx="24482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chemeClr val="bg1"/>
                </a:solidFill>
              </a:rPr>
              <a:t>Flexible </a:t>
            </a:r>
            <a:br>
              <a:rPr lang="en-AU" dirty="0" smtClean="0">
                <a:solidFill>
                  <a:schemeClr val="bg1"/>
                </a:solidFill>
              </a:rPr>
            </a:br>
            <a:r>
              <a:rPr lang="en-AU" dirty="0" smtClean="0">
                <a:solidFill>
                  <a:schemeClr val="bg1"/>
                </a:solidFill>
              </a:rPr>
              <a:t>personalisation spot based on segment</a:t>
            </a:r>
            <a:endParaRPr lang="en-A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63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5" grpId="0" animBg="1"/>
      <p:bldP spid="6" grpId="0"/>
      <p:bldP spid="7" grpId="0" animBg="1"/>
      <p:bldP spid="8" grpId="0"/>
      <p:bldP spid="9" grpId="0" animBg="1"/>
      <p:bldP spid="10" grpId="0"/>
      <p:bldP spid="11" grpId="0" animBg="1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2" descr="C:\Users\grb\AppData\Local\Microsoft\Windows\Temporary Internet Files\Content.IE5\YWLVQMZI\iStock_000006042013Small[1]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69" b="3715"/>
          <a:stretch/>
        </p:blipFill>
        <p:spPr bwMode="auto">
          <a:xfrm>
            <a:off x="0" y="-26988"/>
            <a:ext cx="9166225" cy="6237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323528" y="183985"/>
            <a:ext cx="8640960" cy="51090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AU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Web Engagement Management</a:t>
            </a:r>
          </a:p>
          <a:p>
            <a:endParaRPr lang="en-AU" sz="44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outerShdw blurRad="50800" algn="tl" rotWithShape="0">
                  <a:srgbClr val="000000"/>
                </a:outerShdw>
              </a:effectLst>
              <a:latin typeface="Arial" charset="0"/>
            </a:endParaRPr>
          </a:p>
          <a:p>
            <a:pPr marL="742950" indent="-742950">
              <a:buFont typeface="+mj-lt"/>
              <a:buAutoNum type="arabicPeriod"/>
            </a:pPr>
            <a:r>
              <a:rPr lang="en-AU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Content Optimisation</a:t>
            </a:r>
            <a:endParaRPr lang="en-AU" sz="4400" dirty="0" smtClean="0"/>
          </a:p>
          <a:p>
            <a:pPr marL="742950" indent="-742950">
              <a:buFont typeface="+mj-lt"/>
              <a:buAutoNum type="arabicPeriod"/>
            </a:pPr>
            <a:r>
              <a:rPr lang="en-AU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Multi-channel </a:t>
            </a:r>
            <a:r>
              <a:rPr lang="en-AU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Management </a:t>
            </a:r>
            <a:endParaRPr lang="en-AU" sz="4400" dirty="0" smtClean="0"/>
          </a:p>
          <a:p>
            <a:pPr marL="742950" indent="-742950">
              <a:buFont typeface="+mj-lt"/>
              <a:buAutoNum type="arabicPeriod"/>
            </a:pPr>
            <a:r>
              <a:rPr lang="en-AU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Conversational Engagement</a:t>
            </a:r>
            <a:endParaRPr lang="en-AU" sz="4400" dirty="0" smtClean="0"/>
          </a:p>
          <a:p>
            <a:pPr marL="742950" indent="-742950">
              <a:buFont typeface="+mj-lt"/>
              <a:buAutoNum type="arabicPeriod"/>
            </a:pPr>
            <a:r>
              <a:rPr lang="en-AU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Demand Generation</a:t>
            </a:r>
          </a:p>
          <a:p>
            <a:pPr marL="742950" indent="-742950">
              <a:buFont typeface="+mj-lt"/>
              <a:buAutoNum type="arabicPeriod"/>
            </a:pPr>
            <a:r>
              <a:rPr lang="en-AU" sz="4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Sales </a:t>
            </a:r>
            <a:r>
              <a:rPr lang="en-AU" sz="4400" b="1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  <a:latin typeface="Arial" charset="0"/>
              </a:rPr>
              <a:t>Automation</a:t>
            </a:r>
            <a:r>
              <a:rPr lang="en-AU" sz="1600" dirty="0"/>
              <a:t/>
            </a:r>
            <a:br>
              <a:rPr lang="en-AU" sz="1600" dirty="0"/>
            </a:br>
            <a:r>
              <a:rPr lang="en-AU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en-AU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Source: </a:t>
            </a:r>
            <a:r>
              <a:rPr lang="en-AU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CMSWire</a:t>
            </a:r>
            <a:endParaRPr lang="en-AU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41273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649</TotalTime>
  <Words>206</Words>
  <Application>Microsoft Office PowerPoint</Application>
  <PresentationFormat>On-screen Show (4:3)</PresentationFormat>
  <Paragraphs>63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Wingdings</vt:lpstr>
      <vt:lpstr>Arial Black</vt:lpstr>
      <vt:lpstr>Meta Bold</vt:lpstr>
      <vt:lpstr>Meta Bold Caps</vt:lpstr>
      <vt:lpstr>Calibri</vt:lpstr>
      <vt:lpstr>Office Theme</vt:lpstr>
      <vt:lpstr>Sales Success with Sitecore</vt:lpstr>
      <vt:lpstr>Content Page</vt:lpstr>
      <vt:lpstr>Content Page</vt:lpstr>
      <vt:lpstr>Content Page</vt:lpstr>
      <vt:lpstr>PowerPoint Presentation</vt:lpstr>
      <vt:lpstr>PowerPoint Presentation</vt:lpstr>
      <vt:lpstr>Content Page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Elliot</dc:creator>
  <cp:lastModifiedBy>Nicole Stirling</cp:lastModifiedBy>
  <cp:revision>34</cp:revision>
  <dcterms:created xsi:type="dcterms:W3CDTF">2011-07-15T03:35:18Z</dcterms:created>
  <dcterms:modified xsi:type="dcterms:W3CDTF">2011-09-26T00:13:15Z</dcterms:modified>
</cp:coreProperties>
</file>

<file path=docProps/thumbnail.jpeg>
</file>